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256" r:id="rId2"/>
    <p:sldId id="257" r:id="rId3"/>
    <p:sldId id="274" r:id="rId4"/>
    <p:sldId id="258" r:id="rId5"/>
    <p:sldId id="275" r:id="rId6"/>
    <p:sldId id="259" r:id="rId7"/>
    <p:sldId id="260" r:id="rId8"/>
    <p:sldId id="276"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67"/>
  </p:normalViewPr>
  <p:slideViewPr>
    <p:cSldViewPr snapToGrid="0" snapToObjects="1">
      <p:cViewPr varScale="1">
        <p:scale>
          <a:sx n="79" d="100"/>
          <a:sy n="79" d="100"/>
        </p:scale>
        <p:origin x="206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4C951-718A-F54A-8E29-60C38ABE4AB7}" type="datetimeFigureOut">
              <a:rPr lang="en-US" smtClean="0"/>
              <a:pPr/>
              <a:t>12/29/16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26CB0-6A65-9341-8028-9952CA4985F3}" type="slidenum">
              <a:rPr lang="en-US" smtClean="0"/>
              <a:pPr/>
              <a:t>‹#›</a:t>
            </a:fld>
            <a:endParaRPr lang="en-US"/>
          </a:p>
        </p:txBody>
      </p:sp>
    </p:spTree>
    <p:extLst>
      <p:ext uri="{BB962C8B-B14F-4D97-AF65-F5344CB8AC3E}">
        <p14:creationId xmlns:p14="http://schemas.microsoft.com/office/powerpoint/2010/main" val="5070066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week 13 USA Studies Weekly</a:t>
            </a:r>
            <a:endParaRPr lang="en-US" dirty="0"/>
          </a:p>
        </p:txBody>
      </p:sp>
      <p:sp>
        <p:nvSpPr>
          <p:cNvPr id="4" name="Slide Number Placeholder 3"/>
          <p:cNvSpPr>
            <a:spLocks noGrp="1"/>
          </p:cNvSpPr>
          <p:nvPr>
            <p:ph type="sldNum" sz="quarter" idx="10"/>
          </p:nvPr>
        </p:nvSpPr>
        <p:spPr/>
        <p:txBody>
          <a:bodyPr/>
          <a:lstStyle/>
          <a:p>
            <a:fld id="{95626CB0-6A65-9341-8028-9952CA4985F3}" type="slidenum">
              <a:rPr lang="en-US" smtClean="0"/>
              <a:pPr/>
              <a:t>9</a:t>
            </a:fld>
            <a:endParaRPr lang="en-US"/>
          </a:p>
        </p:txBody>
      </p:sp>
    </p:spTree>
    <p:extLst>
      <p:ext uri="{BB962C8B-B14F-4D97-AF65-F5344CB8AC3E}">
        <p14:creationId xmlns:p14="http://schemas.microsoft.com/office/powerpoint/2010/main" val="459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Week 14 of Studies</a:t>
            </a:r>
            <a:r>
              <a:rPr lang="en-US" baseline="0" dirty="0" smtClean="0"/>
              <a:t> Weekly</a:t>
            </a:r>
            <a:endParaRPr lang="en-US" dirty="0"/>
          </a:p>
        </p:txBody>
      </p:sp>
      <p:sp>
        <p:nvSpPr>
          <p:cNvPr id="4" name="Slide Number Placeholder 3"/>
          <p:cNvSpPr>
            <a:spLocks noGrp="1"/>
          </p:cNvSpPr>
          <p:nvPr>
            <p:ph type="sldNum" sz="quarter" idx="10"/>
          </p:nvPr>
        </p:nvSpPr>
        <p:spPr/>
        <p:txBody>
          <a:bodyPr/>
          <a:lstStyle/>
          <a:p>
            <a:fld id="{95626CB0-6A65-9341-8028-9952CA4985F3}" type="slidenum">
              <a:rPr lang="en-US" smtClean="0"/>
              <a:pPr/>
              <a:t>11</a:t>
            </a:fld>
            <a:endParaRPr lang="en-US"/>
          </a:p>
        </p:txBody>
      </p:sp>
    </p:spTree>
    <p:extLst>
      <p:ext uri="{BB962C8B-B14F-4D97-AF65-F5344CB8AC3E}">
        <p14:creationId xmlns:p14="http://schemas.microsoft.com/office/powerpoint/2010/main" val="6183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37E08-4C1E-164A-A918-CEEADDFE3924}"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AF9F0-6DC5-0546-8376-CDAA7A047123}" type="datetimeFigureOut">
              <a:rPr lang="en-US" smtClean="0"/>
              <a:pPr/>
              <a:t>12/29/16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37E08-4C1E-164A-A918-CEEADDFE3924}"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37E08-4C1E-164A-A918-CEEADDFE3924}"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37E08-4C1E-164A-A918-CEEADDFE3924}"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37E08-4C1E-164A-A918-CEEADDFE3924}"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AF9F0-6DC5-0546-8376-CDAA7A047123}" type="datetimeFigureOut">
              <a:rPr lang="en-US" smtClean="0"/>
              <a:pPr/>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37E08-4C1E-164A-A918-CEEADDFE3924}"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ACAF9F0-6DC5-0546-8376-CDAA7A047123}" type="datetimeFigureOut">
              <a:rPr lang="en-US" smtClean="0"/>
              <a:pPr/>
              <a:t>12/29/16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37E08-4C1E-164A-A918-CEEADDFE3924}"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ACAF9F0-6DC5-0546-8376-CDAA7A047123}" type="datetimeFigureOut">
              <a:rPr lang="en-US" smtClean="0"/>
              <a:pPr/>
              <a:t>12/29/16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37E08-4C1E-164A-A918-CEEADDFE39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CAF9F0-6DC5-0546-8376-CDAA7A047123}" type="datetimeFigureOut">
              <a:rPr lang="en-US" smtClean="0"/>
              <a:pPr/>
              <a:t>12/29/16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37E08-4C1E-164A-A918-CEEADDFE3924}"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AF9F0-6DC5-0546-8376-CDAA7A047123}" type="datetimeFigureOut">
              <a:rPr lang="en-US" smtClean="0"/>
              <a:pPr/>
              <a:t>12/29/16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37E08-4C1E-164A-A918-CEEADDFE39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AF9F0-6DC5-0546-8376-CDAA7A047123}" type="datetimeFigureOut">
              <a:rPr lang="en-US" smtClean="0"/>
              <a:pPr/>
              <a:t>12/29/16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37E08-4C1E-164A-A918-CEEADDFE39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F9F0-6DC5-0546-8376-CDAA7A047123}" type="datetimeFigureOut">
              <a:rPr lang="en-US" smtClean="0"/>
              <a:pPr/>
              <a:t>12/29/16</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B137E08-4C1E-164A-A918-CEEADDFE392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ZMmPWTwTHc"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youtube.com/watch?v=rZMmPWTwTH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youtube.com/watch?v=PBBTF0Wg7d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PBBTF0Wg7dY" TargetMode="Externa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598356"/>
            <a:ext cx="4910328" cy="2130552"/>
          </a:xfrm>
        </p:spPr>
        <p:txBody>
          <a:bodyPr/>
          <a:lstStyle/>
          <a:p>
            <a:r>
              <a:rPr lang="en-US" dirty="0" smtClean="0"/>
              <a:t>American Revolution</a:t>
            </a:r>
            <a:endParaRPr lang="en-US" dirty="0"/>
          </a:p>
        </p:txBody>
      </p:sp>
      <p:pic>
        <p:nvPicPr>
          <p:cNvPr id="5" name="Picture 4"/>
          <p:cNvPicPr>
            <a:picLocks noChangeAspect="1"/>
          </p:cNvPicPr>
          <p:nvPr/>
        </p:nvPicPr>
        <p:blipFill>
          <a:blip r:embed="rId2"/>
          <a:stretch>
            <a:fillRect/>
          </a:stretch>
        </p:blipFill>
        <p:spPr>
          <a:xfrm>
            <a:off x="0" y="0"/>
            <a:ext cx="6785682" cy="45983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The First Continental Congress</a:t>
            </a:r>
            <a:br>
              <a:rPr lang="en-US" dirty="0" smtClean="0"/>
            </a:br>
            <a:r>
              <a:rPr lang="en-US" sz="3000" dirty="0" smtClean="0"/>
              <a:t>page 290</a:t>
            </a:r>
            <a:endParaRPr lang="en-US" dirty="0"/>
          </a:p>
        </p:txBody>
      </p:sp>
      <p:sp>
        <p:nvSpPr>
          <p:cNvPr id="3" name="Content Placeholder 2"/>
          <p:cNvSpPr>
            <a:spLocks noGrp="1"/>
          </p:cNvSpPr>
          <p:nvPr>
            <p:ph idx="1"/>
          </p:nvPr>
        </p:nvSpPr>
        <p:spPr>
          <a:xfrm>
            <a:off x="56860" y="1704578"/>
            <a:ext cx="4387734" cy="5153422"/>
          </a:xfrm>
        </p:spPr>
        <p:txBody>
          <a:bodyPr>
            <a:normAutofit fontScale="92500" lnSpcReduction="20000"/>
          </a:bodyPr>
          <a:lstStyle/>
          <a:p>
            <a:r>
              <a:rPr lang="en-US" dirty="0" smtClean="0"/>
              <a:t>The colonists felt that the British government would do anything to make them obey laws. </a:t>
            </a:r>
          </a:p>
          <a:p>
            <a:r>
              <a:rPr lang="en-US" dirty="0" smtClean="0"/>
              <a:t>Representatives from all the colonies came together at a meeting in Philadelphia to discuss how to respond. </a:t>
            </a:r>
          </a:p>
          <a:p>
            <a:r>
              <a:rPr lang="en-US" dirty="0" smtClean="0"/>
              <a:t>Some wanted to break away from and some wanted to get along with the British government. </a:t>
            </a:r>
          </a:p>
          <a:p>
            <a:r>
              <a:rPr lang="en-US" dirty="0" smtClean="0"/>
              <a:t>The Congress signed a petition that the sent to Britain and stopped trade until they received a response. </a:t>
            </a:r>
            <a:endParaRPr lang="en-US" dirty="0"/>
          </a:p>
        </p:txBody>
      </p:sp>
      <p:pic>
        <p:nvPicPr>
          <p:cNvPr id="4" name="Picture 3"/>
          <p:cNvPicPr>
            <a:picLocks noChangeAspect="1"/>
          </p:cNvPicPr>
          <p:nvPr/>
        </p:nvPicPr>
        <p:blipFill>
          <a:blip r:embed="rId2"/>
          <a:srcRect l="36962" t="29448" r="39745" b="38393"/>
          <a:stretch>
            <a:fillRect/>
          </a:stretch>
        </p:blipFill>
        <p:spPr>
          <a:xfrm>
            <a:off x="56859" y="154261"/>
            <a:ext cx="800682" cy="1263377"/>
          </a:xfrm>
          <a:prstGeom prst="rect">
            <a:avLst/>
          </a:prstGeom>
        </p:spPr>
      </p:pic>
      <p:pic>
        <p:nvPicPr>
          <p:cNvPr id="5" name="Picture 4"/>
          <p:cNvPicPr>
            <a:picLocks noChangeAspect="1"/>
          </p:cNvPicPr>
          <p:nvPr/>
        </p:nvPicPr>
        <p:blipFill>
          <a:blip r:embed="rId3"/>
          <a:stretch>
            <a:fillRect/>
          </a:stretch>
        </p:blipFill>
        <p:spPr>
          <a:xfrm>
            <a:off x="5762582" y="1417638"/>
            <a:ext cx="2207611" cy="2347979"/>
          </a:xfrm>
          <a:prstGeom prst="rect">
            <a:avLst/>
          </a:prstGeom>
        </p:spPr>
      </p:pic>
      <p:pic>
        <p:nvPicPr>
          <p:cNvPr id="6" name="Picture 5"/>
          <p:cNvPicPr>
            <a:picLocks noChangeAspect="1"/>
          </p:cNvPicPr>
          <p:nvPr/>
        </p:nvPicPr>
        <p:blipFill>
          <a:blip r:embed="rId4"/>
          <a:stretch>
            <a:fillRect/>
          </a:stretch>
        </p:blipFill>
        <p:spPr>
          <a:xfrm>
            <a:off x="5130044" y="3922453"/>
            <a:ext cx="3556755" cy="29495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r"/>
            <a:r>
              <a:rPr lang="en-US" dirty="0" smtClean="0"/>
              <a:t/>
            </a:r>
            <a:br>
              <a:rPr lang="en-US" dirty="0" smtClean="0"/>
            </a:br>
            <a:r>
              <a:rPr lang="en-US" dirty="0" smtClean="0"/>
              <a:t>Paul Revere’s Ride to Lexington </a:t>
            </a:r>
            <a:br>
              <a:rPr lang="en-US" dirty="0" smtClean="0"/>
            </a:br>
            <a:r>
              <a:rPr lang="en-US" dirty="0" smtClean="0"/>
              <a:t>and Concord</a:t>
            </a:r>
            <a:br>
              <a:rPr lang="en-US" dirty="0" smtClean="0"/>
            </a:br>
            <a:r>
              <a:rPr lang="en-US" sz="1556" dirty="0" smtClean="0">
                <a:hlinkClick r:id="rId3"/>
              </a:rPr>
              <a:t>http://www.youtube.com/watch?v=rZMmPWTwTHc</a:t>
            </a:r>
            <a:r>
              <a:rPr lang="en-US" sz="3200" dirty="0" smtClean="0"/>
              <a:t>                      </a:t>
            </a:r>
            <a:r>
              <a:rPr lang="en-US" sz="3000" dirty="0" smtClean="0"/>
              <a:t>pages 291-292</a:t>
            </a:r>
            <a:endParaRPr lang="en-US" dirty="0"/>
          </a:p>
        </p:txBody>
      </p:sp>
      <p:sp>
        <p:nvSpPr>
          <p:cNvPr id="3" name="Content Placeholder 2"/>
          <p:cNvSpPr>
            <a:spLocks noGrp="1"/>
          </p:cNvSpPr>
          <p:nvPr>
            <p:ph idx="1"/>
          </p:nvPr>
        </p:nvSpPr>
        <p:spPr>
          <a:xfrm>
            <a:off x="0" y="1838271"/>
            <a:ext cx="4377758" cy="5019730"/>
          </a:xfrm>
        </p:spPr>
        <p:txBody>
          <a:bodyPr>
            <a:normAutofit fontScale="92500" lnSpcReduction="20000"/>
          </a:bodyPr>
          <a:lstStyle/>
          <a:p>
            <a:r>
              <a:rPr lang="en-US" dirty="0" smtClean="0"/>
              <a:t>The colonists had special militia units made up of Minutemen that defended </a:t>
            </a:r>
            <a:r>
              <a:rPr lang="en-US" dirty="0" err="1" smtClean="0"/>
              <a:t>Massachusettes</a:t>
            </a:r>
            <a:r>
              <a:rPr lang="en-US" dirty="0" smtClean="0"/>
              <a:t>. </a:t>
            </a:r>
          </a:p>
          <a:p>
            <a:r>
              <a:rPr lang="en-US" dirty="0" smtClean="0"/>
              <a:t>General Thomas Gage of Britain heard that the Minutemen were meeting in Lexington and storing weapons in Concord. He ordered British troops to confiscate the weapons and arrest Hancock and Adams. </a:t>
            </a:r>
          </a:p>
          <a:p>
            <a:r>
              <a:rPr lang="en-US" dirty="0" smtClean="0"/>
              <a:t>Paul Revere learned of this and rode his horse to warn them. This allowed the Minutemen to be prepared to fight and have the chance to hide the weapons. </a:t>
            </a:r>
            <a:endParaRPr lang="en-US" dirty="0"/>
          </a:p>
        </p:txBody>
      </p:sp>
      <p:pic>
        <p:nvPicPr>
          <p:cNvPr id="4" name="Picture 3"/>
          <p:cNvPicPr>
            <a:picLocks noChangeAspect="1"/>
          </p:cNvPicPr>
          <p:nvPr/>
        </p:nvPicPr>
        <p:blipFill>
          <a:blip r:embed="rId4"/>
          <a:stretch>
            <a:fillRect/>
          </a:stretch>
        </p:blipFill>
        <p:spPr>
          <a:xfrm>
            <a:off x="0" y="0"/>
            <a:ext cx="757628" cy="1515256"/>
          </a:xfrm>
          <a:prstGeom prst="rect">
            <a:avLst/>
          </a:prstGeom>
        </p:spPr>
      </p:pic>
      <p:pic>
        <p:nvPicPr>
          <p:cNvPr id="5" name="Picture 4"/>
          <p:cNvPicPr>
            <a:picLocks noChangeAspect="1"/>
          </p:cNvPicPr>
          <p:nvPr/>
        </p:nvPicPr>
        <p:blipFill>
          <a:blip r:embed="rId5"/>
          <a:stretch>
            <a:fillRect/>
          </a:stretch>
        </p:blipFill>
        <p:spPr>
          <a:xfrm>
            <a:off x="5580806" y="1838271"/>
            <a:ext cx="3563194" cy="2290625"/>
          </a:xfrm>
          <a:prstGeom prst="rect">
            <a:avLst/>
          </a:prstGeom>
        </p:spPr>
      </p:pic>
      <p:pic>
        <p:nvPicPr>
          <p:cNvPr id="6" name="Picture 5"/>
          <p:cNvPicPr>
            <a:picLocks noChangeAspect="1"/>
          </p:cNvPicPr>
          <p:nvPr/>
        </p:nvPicPr>
        <p:blipFill>
          <a:blip r:embed="rId6"/>
          <a:stretch>
            <a:fillRect/>
          </a:stretch>
        </p:blipFill>
        <p:spPr>
          <a:xfrm>
            <a:off x="4377758" y="4368150"/>
            <a:ext cx="3776234" cy="25038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smtClean="0"/>
              <a:t>The Second Continental Congress</a:t>
            </a:r>
            <a:br>
              <a:rPr lang="en-US" sz="3500" dirty="0" smtClean="0"/>
            </a:br>
            <a:r>
              <a:rPr lang="en-US" sz="2500" dirty="0" smtClean="0"/>
              <a:t>page 293-294</a:t>
            </a:r>
            <a:endParaRPr lang="en-US" sz="3500" dirty="0"/>
          </a:p>
        </p:txBody>
      </p:sp>
      <p:sp>
        <p:nvSpPr>
          <p:cNvPr id="3" name="Content Placeholder 2"/>
          <p:cNvSpPr>
            <a:spLocks noGrp="1"/>
          </p:cNvSpPr>
          <p:nvPr>
            <p:ph idx="1"/>
          </p:nvPr>
        </p:nvSpPr>
        <p:spPr>
          <a:xfrm>
            <a:off x="0" y="1721288"/>
            <a:ext cx="4160541" cy="5136711"/>
          </a:xfrm>
        </p:spPr>
        <p:txBody>
          <a:bodyPr>
            <a:normAutofit lnSpcReduction="10000"/>
          </a:bodyPr>
          <a:lstStyle/>
          <a:p>
            <a:r>
              <a:rPr lang="en-US" dirty="0" smtClean="0"/>
              <a:t>The British government had obviously not responded well to the petition so the Second Continental Congress met.</a:t>
            </a:r>
          </a:p>
          <a:p>
            <a:r>
              <a:rPr lang="en-US" dirty="0" smtClean="0"/>
              <a:t>Some delegates wanted war while others still hoped for peace. </a:t>
            </a:r>
          </a:p>
          <a:p>
            <a:r>
              <a:rPr lang="en-US" dirty="0" smtClean="0"/>
              <a:t>They decided to at least prepare for a war. The Continental Army was lead by General George Washington. </a:t>
            </a:r>
            <a:endParaRPr lang="en-US" dirty="0"/>
          </a:p>
        </p:txBody>
      </p:sp>
      <p:pic>
        <p:nvPicPr>
          <p:cNvPr id="4" name="Picture 3"/>
          <p:cNvPicPr>
            <a:picLocks noChangeAspect="1"/>
          </p:cNvPicPr>
          <p:nvPr/>
        </p:nvPicPr>
        <p:blipFill>
          <a:blip r:embed="rId2"/>
          <a:srcRect l="81277" t="57074" r="-5944" b="25555"/>
          <a:stretch>
            <a:fillRect/>
          </a:stretch>
        </p:blipFill>
        <p:spPr>
          <a:xfrm>
            <a:off x="200591" y="274638"/>
            <a:ext cx="1550153" cy="814539"/>
          </a:xfrm>
          <a:prstGeom prst="rect">
            <a:avLst/>
          </a:prstGeom>
        </p:spPr>
      </p:pic>
      <p:pic>
        <p:nvPicPr>
          <p:cNvPr id="5" name="Picture 4"/>
          <p:cNvPicPr>
            <a:picLocks noChangeAspect="1"/>
          </p:cNvPicPr>
          <p:nvPr/>
        </p:nvPicPr>
        <p:blipFill>
          <a:blip r:embed="rId3"/>
          <a:stretch>
            <a:fillRect/>
          </a:stretch>
        </p:blipFill>
        <p:spPr>
          <a:xfrm>
            <a:off x="4160541" y="1721288"/>
            <a:ext cx="3476474" cy="2524740"/>
          </a:xfrm>
          <a:prstGeom prst="rect">
            <a:avLst/>
          </a:prstGeom>
        </p:spPr>
      </p:pic>
      <p:pic>
        <p:nvPicPr>
          <p:cNvPr id="6" name="Picture 5"/>
          <p:cNvPicPr>
            <a:picLocks noChangeAspect="1"/>
          </p:cNvPicPr>
          <p:nvPr/>
        </p:nvPicPr>
        <p:blipFill>
          <a:blip r:embed="rId4"/>
          <a:stretch>
            <a:fillRect/>
          </a:stretch>
        </p:blipFill>
        <p:spPr>
          <a:xfrm>
            <a:off x="6052609" y="4211309"/>
            <a:ext cx="2185930" cy="26466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4000" dirty="0" smtClean="0"/>
              <a:t>The Battle of Bunker Hill</a:t>
            </a:r>
            <a:br>
              <a:rPr lang="en-US" sz="4000" dirty="0" smtClean="0"/>
            </a:br>
            <a:r>
              <a:rPr lang="en-US" sz="3000" dirty="0" smtClean="0"/>
              <a:t>page 294-296</a:t>
            </a:r>
            <a:endParaRPr lang="en-US" sz="4000" dirty="0"/>
          </a:p>
        </p:txBody>
      </p:sp>
      <p:sp>
        <p:nvSpPr>
          <p:cNvPr id="3" name="Content Placeholder 2"/>
          <p:cNvSpPr>
            <a:spLocks noGrp="1"/>
          </p:cNvSpPr>
          <p:nvPr>
            <p:ph idx="1"/>
          </p:nvPr>
        </p:nvSpPr>
        <p:spPr>
          <a:xfrm>
            <a:off x="1" y="1788134"/>
            <a:ext cx="3308382" cy="5069865"/>
          </a:xfrm>
        </p:spPr>
        <p:txBody>
          <a:bodyPr/>
          <a:lstStyle/>
          <a:p>
            <a:r>
              <a:rPr lang="en-US" dirty="0" smtClean="0"/>
              <a:t>The Battle of Bunker Hill was the first major battle of the Revolutionary War. </a:t>
            </a:r>
          </a:p>
          <a:p>
            <a:r>
              <a:rPr lang="en-US" dirty="0" smtClean="0"/>
              <a:t> It was eventually won by the British but at a great cost. 1,000, or almost half, of the British soldiers were killed while only 350 colonists died. </a:t>
            </a:r>
            <a:endParaRPr lang="en-US" dirty="0"/>
          </a:p>
        </p:txBody>
      </p:sp>
      <p:pic>
        <p:nvPicPr>
          <p:cNvPr id="4" name="Picture 3"/>
          <p:cNvPicPr>
            <a:picLocks noChangeAspect="1"/>
          </p:cNvPicPr>
          <p:nvPr/>
        </p:nvPicPr>
        <p:blipFill>
          <a:blip r:embed="rId2"/>
          <a:srcRect l="80718" t="69201" b="13388"/>
          <a:stretch>
            <a:fillRect/>
          </a:stretch>
        </p:blipFill>
        <p:spPr>
          <a:xfrm>
            <a:off x="457200" y="274638"/>
            <a:ext cx="1408097" cy="948686"/>
          </a:xfrm>
          <a:prstGeom prst="rect">
            <a:avLst/>
          </a:prstGeom>
        </p:spPr>
      </p:pic>
      <p:pic>
        <p:nvPicPr>
          <p:cNvPr id="5" name="Picture 4"/>
          <p:cNvPicPr>
            <a:picLocks noChangeAspect="1"/>
          </p:cNvPicPr>
          <p:nvPr/>
        </p:nvPicPr>
        <p:blipFill>
          <a:blip r:embed="rId3"/>
          <a:stretch>
            <a:fillRect/>
          </a:stretch>
        </p:blipFill>
        <p:spPr>
          <a:xfrm>
            <a:off x="3525599" y="4911465"/>
            <a:ext cx="5618401" cy="1946533"/>
          </a:xfrm>
          <a:prstGeom prst="rect">
            <a:avLst/>
          </a:prstGeom>
        </p:spPr>
      </p:pic>
      <p:pic>
        <p:nvPicPr>
          <p:cNvPr id="6" name="Picture 5"/>
          <p:cNvPicPr>
            <a:picLocks noChangeAspect="1"/>
          </p:cNvPicPr>
          <p:nvPr/>
        </p:nvPicPr>
        <p:blipFill>
          <a:blip r:embed="rId4"/>
          <a:stretch>
            <a:fillRect/>
          </a:stretch>
        </p:blipFill>
        <p:spPr>
          <a:xfrm>
            <a:off x="4390396" y="1788133"/>
            <a:ext cx="3663341" cy="302559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4000" dirty="0" smtClean="0"/>
              <a:t>The Declaration of </a:t>
            </a:r>
            <a:br>
              <a:rPr lang="en-US" sz="4000" dirty="0" smtClean="0"/>
            </a:br>
            <a:r>
              <a:rPr lang="en-US" sz="4000" dirty="0" smtClean="0"/>
              <a:t>Independence</a:t>
            </a:r>
            <a:br>
              <a:rPr lang="en-US" sz="4000" dirty="0" smtClean="0"/>
            </a:br>
            <a:r>
              <a:rPr lang="en-US" sz="3000" dirty="0" smtClean="0"/>
              <a:t>pages 302-307</a:t>
            </a:r>
            <a:br>
              <a:rPr lang="en-US" sz="3000" dirty="0" smtClean="0"/>
            </a:br>
            <a:r>
              <a:rPr lang="en-US" sz="1667" dirty="0" smtClean="0">
                <a:hlinkClick r:id="rId2"/>
              </a:rPr>
              <a:t>http://www.youtube.com/watch?v=rZMmPWTwTHc</a:t>
            </a:r>
            <a:r>
              <a:rPr lang="en-US" sz="1667" dirty="0" smtClean="0"/>
              <a:t/>
            </a:r>
            <a:br>
              <a:rPr lang="en-US" sz="1667" dirty="0" smtClean="0"/>
            </a:br>
            <a:endParaRPr lang="en-US" sz="1667" dirty="0"/>
          </a:p>
        </p:txBody>
      </p:sp>
      <p:sp>
        <p:nvSpPr>
          <p:cNvPr id="3" name="Content Placeholder 2"/>
          <p:cNvSpPr>
            <a:spLocks noGrp="1"/>
          </p:cNvSpPr>
          <p:nvPr>
            <p:ph idx="1"/>
          </p:nvPr>
        </p:nvSpPr>
        <p:spPr>
          <a:xfrm>
            <a:off x="0" y="1704578"/>
            <a:ext cx="5213208" cy="5153422"/>
          </a:xfrm>
        </p:spPr>
        <p:txBody>
          <a:bodyPr>
            <a:normAutofit fontScale="92500"/>
          </a:bodyPr>
          <a:lstStyle/>
          <a:p>
            <a:r>
              <a:rPr lang="en-US" dirty="0" smtClean="0"/>
              <a:t>Some people still wanted to make peace with Britain. That way of thinking changed and more people began to believe in the right for the American colonies to be independent. </a:t>
            </a:r>
          </a:p>
          <a:p>
            <a:r>
              <a:rPr lang="en-US" dirty="0" smtClean="0"/>
              <a:t>Thomas Jefferson wrote the Declaration of Independence that included the preamble, the colonists’ main ideas of government, and their grievances towards the British. </a:t>
            </a:r>
          </a:p>
          <a:p>
            <a:r>
              <a:rPr lang="en-US" dirty="0" smtClean="0"/>
              <a:t>On July 4, 1776 the Congress voted to approve the declaration. </a:t>
            </a:r>
          </a:p>
          <a:p>
            <a:endParaRPr lang="en-US" dirty="0" smtClean="0"/>
          </a:p>
          <a:p>
            <a:endParaRPr lang="en-US" dirty="0"/>
          </a:p>
        </p:txBody>
      </p:sp>
      <p:pic>
        <p:nvPicPr>
          <p:cNvPr id="4" name="Picture 3"/>
          <p:cNvPicPr>
            <a:picLocks noChangeAspect="1"/>
          </p:cNvPicPr>
          <p:nvPr/>
        </p:nvPicPr>
        <p:blipFill>
          <a:blip r:embed="rId3"/>
          <a:srcRect l="80921" t="85978"/>
          <a:stretch>
            <a:fillRect/>
          </a:stretch>
        </p:blipFill>
        <p:spPr>
          <a:xfrm>
            <a:off x="457200" y="523849"/>
            <a:ext cx="1629852" cy="893789"/>
          </a:xfrm>
          <a:prstGeom prst="rect">
            <a:avLst/>
          </a:prstGeom>
        </p:spPr>
      </p:pic>
      <p:pic>
        <p:nvPicPr>
          <p:cNvPr id="5" name="Picture 4"/>
          <p:cNvPicPr>
            <a:picLocks noChangeAspect="1"/>
          </p:cNvPicPr>
          <p:nvPr/>
        </p:nvPicPr>
        <p:blipFill>
          <a:blip r:embed="rId4"/>
          <a:stretch>
            <a:fillRect/>
          </a:stretch>
        </p:blipFill>
        <p:spPr>
          <a:xfrm>
            <a:off x="5194300" y="1916008"/>
            <a:ext cx="3492500" cy="2324100"/>
          </a:xfrm>
          <a:prstGeom prst="rect">
            <a:avLst/>
          </a:prstGeom>
        </p:spPr>
      </p:pic>
      <p:pic>
        <p:nvPicPr>
          <p:cNvPr id="6" name="Picture 5"/>
          <p:cNvPicPr>
            <a:picLocks noChangeAspect="1"/>
          </p:cNvPicPr>
          <p:nvPr/>
        </p:nvPicPr>
        <p:blipFill>
          <a:blip r:embed="rId5"/>
          <a:stretch>
            <a:fillRect/>
          </a:stretch>
        </p:blipFill>
        <p:spPr>
          <a:xfrm>
            <a:off x="5681060" y="4571610"/>
            <a:ext cx="2638142" cy="22863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Patriots and Loyalists</a:t>
            </a:r>
            <a:br>
              <a:rPr lang="en-US" dirty="0" smtClean="0"/>
            </a:br>
            <a:r>
              <a:rPr lang="en-US" sz="2778" dirty="0" smtClean="0"/>
              <a:t>Chapter 9-2</a:t>
            </a:r>
            <a:endParaRPr lang="en-US" sz="2778" dirty="0"/>
          </a:p>
        </p:txBody>
      </p:sp>
      <p:sp>
        <p:nvSpPr>
          <p:cNvPr id="3" name="Content Placeholder 2"/>
          <p:cNvSpPr>
            <a:spLocks noGrp="1"/>
          </p:cNvSpPr>
          <p:nvPr>
            <p:ph idx="1"/>
          </p:nvPr>
        </p:nvSpPr>
        <p:spPr>
          <a:xfrm>
            <a:off x="0" y="1754712"/>
            <a:ext cx="4561557" cy="5103288"/>
          </a:xfrm>
        </p:spPr>
        <p:txBody>
          <a:bodyPr/>
          <a:lstStyle/>
          <a:p>
            <a:r>
              <a:rPr lang="en-US" dirty="0" smtClean="0"/>
              <a:t>Colonists had to choose to be patriots or loyalists. </a:t>
            </a:r>
          </a:p>
          <a:p>
            <a:r>
              <a:rPr lang="en-US" dirty="0" smtClean="0"/>
              <a:t>Many African Americans were Patriots and were promised freedom. </a:t>
            </a:r>
          </a:p>
          <a:p>
            <a:r>
              <a:rPr lang="en-US" dirty="0" smtClean="0"/>
              <a:t>Patriot women would take over farms or businesses and some would fight in battle as well. Loyalist women would fight or give the British food and supplies. </a:t>
            </a:r>
          </a:p>
        </p:txBody>
      </p:sp>
      <p:pic>
        <p:nvPicPr>
          <p:cNvPr id="6" name="Picture 5"/>
          <p:cNvPicPr>
            <a:picLocks noChangeAspect="1"/>
          </p:cNvPicPr>
          <p:nvPr/>
        </p:nvPicPr>
        <p:blipFill>
          <a:blip r:embed="rId2"/>
          <a:stretch>
            <a:fillRect/>
          </a:stretch>
        </p:blipFill>
        <p:spPr>
          <a:xfrm>
            <a:off x="5149647" y="1754712"/>
            <a:ext cx="3289300" cy="2463800"/>
          </a:xfrm>
          <a:prstGeom prst="rect">
            <a:avLst/>
          </a:prstGeom>
        </p:spPr>
      </p:pic>
      <p:pic>
        <p:nvPicPr>
          <p:cNvPr id="7" name="Picture 6"/>
          <p:cNvPicPr>
            <a:picLocks noChangeAspect="1"/>
          </p:cNvPicPr>
          <p:nvPr/>
        </p:nvPicPr>
        <p:blipFill>
          <a:blip r:embed="rId3"/>
          <a:stretch>
            <a:fillRect/>
          </a:stretch>
        </p:blipFill>
        <p:spPr>
          <a:xfrm>
            <a:off x="5697769" y="4316404"/>
            <a:ext cx="3446231" cy="25415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250"/>
            <a:ext cx="8229600" cy="1143000"/>
          </a:xfrm>
        </p:spPr>
        <p:txBody>
          <a:bodyPr>
            <a:normAutofit fontScale="90000"/>
          </a:bodyPr>
          <a:lstStyle/>
          <a:p>
            <a:r>
              <a:rPr lang="en-US" dirty="0" smtClean="0"/>
              <a:t>Native Americans and Colonists of the West</a:t>
            </a:r>
            <a:br>
              <a:rPr lang="en-US" dirty="0" smtClean="0"/>
            </a:br>
            <a:r>
              <a:rPr lang="en-US" sz="2500" dirty="0" smtClean="0"/>
              <a:t>Chapter 9-2</a:t>
            </a:r>
            <a:endParaRPr lang="en-US" dirty="0"/>
          </a:p>
        </p:txBody>
      </p:sp>
      <p:sp>
        <p:nvSpPr>
          <p:cNvPr id="3" name="Content Placeholder 2"/>
          <p:cNvSpPr>
            <a:spLocks noGrp="1"/>
          </p:cNvSpPr>
          <p:nvPr>
            <p:ph idx="1"/>
          </p:nvPr>
        </p:nvSpPr>
        <p:spPr>
          <a:xfrm>
            <a:off x="0" y="1721288"/>
            <a:ext cx="4528139" cy="5136711"/>
          </a:xfrm>
        </p:spPr>
        <p:txBody>
          <a:bodyPr>
            <a:normAutofit/>
          </a:bodyPr>
          <a:lstStyle/>
          <a:p>
            <a:r>
              <a:rPr lang="en-US" dirty="0" smtClean="0"/>
              <a:t>Native Americans of the West- most stayed out of the fighting however the rest were divided on their loyalties. </a:t>
            </a:r>
          </a:p>
          <a:p>
            <a:r>
              <a:rPr lang="en-US" dirty="0" smtClean="0"/>
              <a:t>Colonists of the West- at first were neutral and didn’t want any kind of government. They did want to drive out the British so they helped out the Patriots without directly supporting their cause. </a:t>
            </a:r>
            <a:endParaRPr lang="en-US" dirty="0"/>
          </a:p>
        </p:txBody>
      </p:sp>
      <p:pic>
        <p:nvPicPr>
          <p:cNvPr id="4" name="Picture 3"/>
          <p:cNvPicPr>
            <a:picLocks noChangeAspect="1"/>
          </p:cNvPicPr>
          <p:nvPr/>
        </p:nvPicPr>
        <p:blipFill>
          <a:blip r:embed="rId2"/>
          <a:stretch>
            <a:fillRect/>
          </a:stretch>
        </p:blipFill>
        <p:spPr>
          <a:xfrm>
            <a:off x="5430425" y="1721288"/>
            <a:ext cx="2838650" cy="49818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Army Struggles</a:t>
            </a:r>
            <a:endParaRPr lang="en-US" dirty="0"/>
          </a:p>
        </p:txBody>
      </p:sp>
      <p:sp>
        <p:nvSpPr>
          <p:cNvPr id="3" name="Content Placeholder 2"/>
          <p:cNvSpPr>
            <a:spLocks noGrp="1"/>
          </p:cNvSpPr>
          <p:nvPr>
            <p:ph idx="1"/>
          </p:nvPr>
        </p:nvSpPr>
        <p:spPr>
          <a:xfrm>
            <a:off x="0" y="1804846"/>
            <a:ext cx="4528139" cy="5053153"/>
          </a:xfrm>
        </p:spPr>
        <p:txBody>
          <a:bodyPr>
            <a:normAutofit lnSpcReduction="10000"/>
          </a:bodyPr>
          <a:lstStyle/>
          <a:p>
            <a:r>
              <a:rPr lang="en-US" dirty="0" smtClean="0"/>
              <a:t>British had trained and professional soldiers while the Continental Army  were very inexperienced. </a:t>
            </a:r>
          </a:p>
          <a:p>
            <a:r>
              <a:rPr lang="en-US" dirty="0" smtClean="0"/>
              <a:t>British outnumbered the colonists but the colonists were passionate about their cause. </a:t>
            </a:r>
          </a:p>
          <a:p>
            <a:r>
              <a:rPr lang="en-US" dirty="0" smtClean="0"/>
              <a:t>British won many of the first battles, but Washington struck on Christmas 1776 in Trenton, New Jersey and in Saratoga, New York.  </a:t>
            </a:r>
            <a:endParaRPr lang="en-US" dirty="0"/>
          </a:p>
        </p:txBody>
      </p:sp>
      <p:pic>
        <p:nvPicPr>
          <p:cNvPr id="4" name="Picture 3"/>
          <p:cNvPicPr>
            <a:picLocks noChangeAspect="1"/>
          </p:cNvPicPr>
          <p:nvPr/>
        </p:nvPicPr>
        <p:blipFill>
          <a:blip r:embed="rId2"/>
          <a:stretch>
            <a:fillRect/>
          </a:stretch>
        </p:blipFill>
        <p:spPr>
          <a:xfrm>
            <a:off x="4528139" y="2898984"/>
            <a:ext cx="4572000" cy="34114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 Winter in Valley Forge</a:t>
            </a:r>
            <a:br>
              <a:rPr lang="en-US" dirty="0" smtClean="0"/>
            </a:br>
            <a:r>
              <a:rPr lang="en-US" sz="2500" dirty="0" smtClean="0"/>
              <a:t>Chapter 9-3</a:t>
            </a:r>
            <a:endParaRPr lang="en-US" dirty="0"/>
          </a:p>
        </p:txBody>
      </p:sp>
      <p:sp>
        <p:nvSpPr>
          <p:cNvPr id="3" name="Content Placeholder 2"/>
          <p:cNvSpPr>
            <a:spLocks noGrp="1"/>
          </p:cNvSpPr>
          <p:nvPr>
            <p:ph idx="1"/>
          </p:nvPr>
        </p:nvSpPr>
        <p:spPr>
          <a:xfrm>
            <a:off x="1" y="1754712"/>
            <a:ext cx="3976742" cy="5103288"/>
          </a:xfrm>
        </p:spPr>
        <p:txBody>
          <a:bodyPr/>
          <a:lstStyle/>
          <a:p>
            <a:r>
              <a:rPr lang="en-US" dirty="0" smtClean="0"/>
              <a:t>Soldiers of the Continental Army were almost destroyed by cold and hunger. </a:t>
            </a:r>
          </a:p>
          <a:p>
            <a:r>
              <a:rPr lang="en-US" dirty="0" smtClean="0"/>
              <a:t>They set up headquarters in Valley Forge, Pennsylvania. </a:t>
            </a:r>
          </a:p>
          <a:p>
            <a:r>
              <a:rPr lang="en-US" dirty="0" smtClean="0"/>
              <a:t>Were trained by </a:t>
            </a:r>
            <a:r>
              <a:rPr lang="en-US" dirty="0" err="1" smtClean="0"/>
              <a:t>Freidrich</a:t>
            </a:r>
            <a:r>
              <a:rPr lang="en-US" dirty="0" smtClean="0"/>
              <a:t> von Steuben and were ready to go in the spring. </a:t>
            </a:r>
            <a:endParaRPr lang="en-US" dirty="0"/>
          </a:p>
        </p:txBody>
      </p:sp>
      <p:pic>
        <p:nvPicPr>
          <p:cNvPr id="4" name="Picture 3"/>
          <p:cNvPicPr>
            <a:picLocks noChangeAspect="1"/>
          </p:cNvPicPr>
          <p:nvPr/>
        </p:nvPicPr>
        <p:blipFill>
          <a:blip r:embed="rId2"/>
          <a:stretch>
            <a:fillRect/>
          </a:stretch>
        </p:blipFill>
        <p:spPr>
          <a:xfrm>
            <a:off x="4572000" y="1417638"/>
            <a:ext cx="4114800" cy="2976995"/>
          </a:xfrm>
          <a:prstGeom prst="rect">
            <a:avLst/>
          </a:prstGeom>
        </p:spPr>
      </p:pic>
      <p:pic>
        <p:nvPicPr>
          <p:cNvPr id="5" name="Picture 4"/>
          <p:cNvPicPr>
            <a:picLocks noChangeAspect="1"/>
          </p:cNvPicPr>
          <p:nvPr/>
        </p:nvPicPr>
        <p:blipFill>
          <a:blip r:embed="rId3"/>
          <a:stretch>
            <a:fillRect/>
          </a:stretch>
        </p:blipFill>
        <p:spPr>
          <a:xfrm>
            <a:off x="4572000" y="4737100"/>
            <a:ext cx="3835400" cy="2120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Helps the Colonists</a:t>
            </a:r>
            <a:endParaRPr lang="en-US" dirty="0"/>
          </a:p>
        </p:txBody>
      </p:sp>
      <p:sp>
        <p:nvSpPr>
          <p:cNvPr id="3" name="Content Placeholder 2"/>
          <p:cNvSpPr>
            <a:spLocks noGrp="1"/>
          </p:cNvSpPr>
          <p:nvPr>
            <p:ph idx="1"/>
          </p:nvPr>
        </p:nvSpPr>
        <p:spPr>
          <a:xfrm>
            <a:off x="0" y="1771424"/>
            <a:ext cx="4511430" cy="5086576"/>
          </a:xfrm>
        </p:spPr>
        <p:txBody>
          <a:bodyPr/>
          <a:lstStyle/>
          <a:p>
            <a:r>
              <a:rPr lang="en-US" dirty="0" smtClean="0"/>
              <a:t>France wanted to the Americans to win to weaken their British rivals. </a:t>
            </a:r>
          </a:p>
          <a:p>
            <a:r>
              <a:rPr lang="en-US" dirty="0" smtClean="0"/>
              <a:t>France didn’t think the Americans had a chance until they heard of them winning more battles. </a:t>
            </a:r>
          </a:p>
          <a:p>
            <a:r>
              <a:rPr lang="en-US" dirty="0" smtClean="0"/>
              <a:t>The French sent supplies and soldiers to help the Patriots. </a:t>
            </a:r>
          </a:p>
          <a:p>
            <a:r>
              <a:rPr lang="en-US" dirty="0" smtClean="0"/>
              <a:t>Soon, Spain joined and helped the Patriots also. </a:t>
            </a:r>
            <a:endParaRPr lang="en-US" dirty="0"/>
          </a:p>
        </p:txBody>
      </p:sp>
      <p:pic>
        <p:nvPicPr>
          <p:cNvPr id="4" name="Picture 3"/>
          <p:cNvPicPr>
            <a:picLocks noChangeAspect="1"/>
          </p:cNvPicPr>
          <p:nvPr/>
        </p:nvPicPr>
        <p:blipFill>
          <a:blip r:embed="rId2"/>
          <a:stretch>
            <a:fillRect/>
          </a:stretch>
        </p:blipFill>
        <p:spPr>
          <a:xfrm>
            <a:off x="4880312" y="2189213"/>
            <a:ext cx="4042293" cy="37473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French and Indian War</a:t>
            </a:r>
            <a:br>
              <a:rPr lang="en-US" dirty="0" smtClean="0"/>
            </a:br>
            <a:r>
              <a:rPr lang="en-US" sz="3333" dirty="0" smtClean="0"/>
              <a:t>pages 268-272</a:t>
            </a:r>
            <a:endParaRPr lang="en-US" sz="3333" dirty="0"/>
          </a:p>
        </p:txBody>
      </p:sp>
      <p:sp>
        <p:nvSpPr>
          <p:cNvPr id="3" name="Content Placeholder 2"/>
          <p:cNvSpPr>
            <a:spLocks noGrp="1"/>
          </p:cNvSpPr>
          <p:nvPr>
            <p:ph idx="1"/>
          </p:nvPr>
        </p:nvSpPr>
        <p:spPr>
          <a:xfrm>
            <a:off x="2" y="1704578"/>
            <a:ext cx="5430424" cy="5153422"/>
          </a:xfrm>
        </p:spPr>
        <p:txBody>
          <a:bodyPr/>
          <a:lstStyle/>
          <a:p>
            <a:r>
              <a:rPr lang="en-US" dirty="0" smtClean="0"/>
              <a:t>Began as a competition between Britain and France over the Ohio Valley Region. </a:t>
            </a:r>
          </a:p>
          <a:p>
            <a:r>
              <a:rPr lang="en-US" dirty="0" smtClean="0"/>
              <a:t>The French had many Indian allies. </a:t>
            </a:r>
          </a:p>
          <a:p>
            <a:r>
              <a:rPr lang="en-US" dirty="0" smtClean="0"/>
              <a:t>Ben Franklin tried to unite the colonies in The Albany Congress to defeat the French but they were not willing to work together yet.</a:t>
            </a:r>
          </a:p>
          <a:p>
            <a:r>
              <a:rPr lang="en-US" dirty="0" smtClean="0"/>
              <a:t>For the first 2 years the French and their Indian allies overpowered the British.</a:t>
            </a:r>
          </a:p>
          <a:p>
            <a:endParaRPr lang="en-US" dirty="0"/>
          </a:p>
        </p:txBody>
      </p:sp>
      <p:pic>
        <p:nvPicPr>
          <p:cNvPr id="4" name="Picture 3"/>
          <p:cNvPicPr>
            <a:picLocks noChangeAspect="1"/>
          </p:cNvPicPr>
          <p:nvPr/>
        </p:nvPicPr>
        <p:blipFill>
          <a:blip r:embed="rId2"/>
          <a:stretch>
            <a:fillRect/>
          </a:stretch>
        </p:blipFill>
        <p:spPr>
          <a:xfrm>
            <a:off x="457201" y="274639"/>
            <a:ext cx="571500" cy="1142999"/>
          </a:xfrm>
          <a:prstGeom prst="rect">
            <a:avLst/>
          </a:prstGeom>
        </p:spPr>
      </p:pic>
      <p:pic>
        <p:nvPicPr>
          <p:cNvPr id="5" name="Picture 4"/>
          <p:cNvPicPr>
            <a:picLocks noChangeAspect="1"/>
          </p:cNvPicPr>
          <p:nvPr/>
        </p:nvPicPr>
        <p:blipFill>
          <a:blip r:embed="rId3"/>
          <a:stretch>
            <a:fillRect/>
          </a:stretch>
        </p:blipFill>
        <p:spPr>
          <a:xfrm>
            <a:off x="5131948" y="1753662"/>
            <a:ext cx="4012052" cy="510433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Victory at Yorktown </a:t>
            </a:r>
            <a:br>
              <a:rPr lang="en-US" sz="3500" dirty="0" smtClean="0"/>
            </a:br>
            <a:r>
              <a:rPr lang="en-US" sz="2500" dirty="0" smtClean="0"/>
              <a:t>pages 324-326</a:t>
            </a:r>
            <a:endParaRPr lang="en-US" sz="3500" dirty="0"/>
          </a:p>
        </p:txBody>
      </p:sp>
      <p:sp>
        <p:nvSpPr>
          <p:cNvPr id="3" name="Content Placeholder 2"/>
          <p:cNvSpPr>
            <a:spLocks noGrp="1"/>
          </p:cNvSpPr>
          <p:nvPr>
            <p:ph idx="1"/>
          </p:nvPr>
        </p:nvSpPr>
        <p:spPr>
          <a:xfrm>
            <a:off x="1" y="1771424"/>
            <a:ext cx="3508890" cy="5086576"/>
          </a:xfrm>
        </p:spPr>
        <p:txBody>
          <a:bodyPr/>
          <a:lstStyle/>
          <a:p>
            <a:r>
              <a:rPr lang="en-US" dirty="0" smtClean="0"/>
              <a:t>British were surrounded at Yorktown both on land and sea by the Americans and French. </a:t>
            </a:r>
          </a:p>
          <a:p>
            <a:r>
              <a:rPr lang="en-US" dirty="0" smtClean="0"/>
              <a:t>British General Charles Cornwallis finally surrendered and the Americans were declared victorious. </a:t>
            </a:r>
            <a:endParaRPr lang="en-US" dirty="0"/>
          </a:p>
        </p:txBody>
      </p:sp>
      <p:pic>
        <p:nvPicPr>
          <p:cNvPr id="4" name="Picture 3"/>
          <p:cNvPicPr>
            <a:picLocks noChangeAspect="1"/>
          </p:cNvPicPr>
          <p:nvPr/>
        </p:nvPicPr>
        <p:blipFill>
          <a:blip r:embed="rId2"/>
          <a:stretch>
            <a:fillRect/>
          </a:stretch>
        </p:blipFill>
        <p:spPr>
          <a:xfrm>
            <a:off x="3508891" y="2467835"/>
            <a:ext cx="5257397" cy="34543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Treaty of Paris</a:t>
            </a:r>
            <a:br>
              <a:rPr lang="en-US" dirty="0" smtClean="0"/>
            </a:br>
            <a:r>
              <a:rPr lang="en-US" dirty="0" smtClean="0"/>
              <a:t>326-227</a:t>
            </a:r>
            <a:endParaRPr lang="en-US" dirty="0"/>
          </a:p>
        </p:txBody>
      </p:sp>
      <p:sp>
        <p:nvSpPr>
          <p:cNvPr id="3" name="Content Placeholder 2"/>
          <p:cNvSpPr>
            <a:spLocks noGrp="1"/>
          </p:cNvSpPr>
          <p:nvPr>
            <p:ph idx="1"/>
          </p:nvPr>
        </p:nvSpPr>
        <p:spPr>
          <a:xfrm>
            <a:off x="457200" y="2057400"/>
            <a:ext cx="8229600" cy="4800599"/>
          </a:xfrm>
        </p:spPr>
        <p:txBody>
          <a:bodyPr>
            <a:normAutofit/>
          </a:bodyPr>
          <a:lstStyle/>
          <a:p>
            <a:r>
              <a:rPr lang="en-US" dirty="0" smtClean="0"/>
              <a:t>After the Battle of Yorktown representatives of both Britain and America went to Paris and signed a treaty.</a:t>
            </a:r>
          </a:p>
          <a:p>
            <a:endParaRPr lang="en-US" dirty="0" smtClean="0"/>
          </a:p>
          <a:p>
            <a:endParaRPr lang="en-US" dirty="0" smtClean="0"/>
          </a:p>
          <a:p>
            <a:endParaRPr lang="en-US" dirty="0" smtClean="0"/>
          </a:p>
          <a:p>
            <a:endParaRPr lang="en-US" dirty="0" smtClean="0"/>
          </a:p>
          <a:p>
            <a:r>
              <a:rPr lang="en-US" dirty="0" smtClean="0"/>
              <a:t>The United States of America (page 329) was now officially an independent country! </a:t>
            </a:r>
          </a:p>
          <a:p>
            <a:endParaRPr lang="en-US" dirty="0"/>
          </a:p>
        </p:txBody>
      </p:sp>
      <p:graphicFrame>
        <p:nvGraphicFramePr>
          <p:cNvPr id="4" name="Table 3"/>
          <p:cNvGraphicFramePr>
            <a:graphicFrameLocks noGrp="1"/>
          </p:cNvGraphicFramePr>
          <p:nvPr/>
        </p:nvGraphicFramePr>
        <p:xfrm>
          <a:off x="1239947" y="2991366"/>
          <a:ext cx="6096000" cy="2199640"/>
        </p:xfrm>
        <a:graphic>
          <a:graphicData uri="http://schemas.openxmlformats.org/drawingml/2006/table">
            <a:tbl>
              <a:tblPr firstRow="1" bandRow="1">
                <a:tableStyleId>{9DCAF9ED-07DC-4A11-8D7F-57B35C25682E}</a:tableStyleId>
              </a:tblPr>
              <a:tblGrid>
                <a:gridCol w="3048000"/>
                <a:gridCol w="3048000"/>
              </a:tblGrid>
              <a:tr h="370840">
                <a:tc>
                  <a:txBody>
                    <a:bodyPr/>
                    <a:lstStyle/>
                    <a:p>
                      <a:r>
                        <a:rPr lang="en-US" dirty="0" smtClean="0"/>
                        <a:t>What Americans</a:t>
                      </a:r>
                      <a:r>
                        <a:rPr lang="en-US" baseline="0" dirty="0" smtClean="0"/>
                        <a:t> wanted:</a:t>
                      </a:r>
                      <a:endParaRPr lang="en-US" dirty="0"/>
                    </a:p>
                  </a:txBody>
                  <a:tcPr/>
                </a:tc>
                <a:tc>
                  <a:txBody>
                    <a:bodyPr/>
                    <a:lstStyle/>
                    <a:p>
                      <a:r>
                        <a:rPr lang="en-US" dirty="0" smtClean="0"/>
                        <a:t>What the</a:t>
                      </a:r>
                      <a:r>
                        <a:rPr lang="en-US" baseline="0" dirty="0" smtClean="0"/>
                        <a:t> British wanted:</a:t>
                      </a:r>
                      <a:endParaRPr lang="en-US" dirty="0"/>
                    </a:p>
                  </a:txBody>
                  <a:tcPr/>
                </a:tc>
              </a:tr>
              <a:tr h="370840">
                <a:tc>
                  <a:txBody>
                    <a:bodyPr/>
                    <a:lstStyle/>
                    <a:p>
                      <a:r>
                        <a:rPr lang="en-US" dirty="0" smtClean="0"/>
                        <a:t>-Britain</a:t>
                      </a:r>
                      <a:r>
                        <a:rPr lang="en-US" baseline="0" dirty="0" smtClean="0"/>
                        <a:t> Parliament to accept their independence and remove British soldiers. </a:t>
                      </a:r>
                      <a:endParaRPr lang="en-US" dirty="0"/>
                    </a:p>
                  </a:txBody>
                  <a:tcPr/>
                </a:tc>
                <a:tc>
                  <a:txBody>
                    <a:bodyPr/>
                    <a:lstStyle/>
                    <a:p>
                      <a:r>
                        <a:rPr lang="en-US" dirty="0" smtClean="0"/>
                        <a:t>-Loyalists who remained in the United States to be treated fairly. </a:t>
                      </a:r>
                      <a:endParaRPr lang="en-US" dirty="0"/>
                    </a:p>
                  </a:txBody>
                  <a:tcPr/>
                </a:tc>
              </a:tr>
              <a:tr h="370840">
                <a:tc>
                  <a:txBody>
                    <a:bodyPr/>
                    <a:lstStyle/>
                    <a:p>
                      <a:r>
                        <a:rPr lang="en-US" dirty="0" smtClean="0"/>
                        <a:t>-British</a:t>
                      </a:r>
                      <a:r>
                        <a:rPr lang="en-US" baseline="0" dirty="0" smtClean="0"/>
                        <a:t> must pay the Americans who property had been destroyed in the war. </a:t>
                      </a:r>
                      <a:endParaRPr lang="en-US" dirty="0"/>
                    </a:p>
                  </a:txBody>
                  <a:tcPr/>
                </a:tc>
                <a:tc>
                  <a:txBody>
                    <a:bodyPr/>
                    <a:lstStyle/>
                    <a:p>
                      <a:endParaRPr lang="en-US"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UP QUESTIONS!!!</a:t>
            </a:r>
            <a:endParaRPr lang="en-US" dirty="0"/>
          </a:p>
        </p:txBody>
      </p:sp>
      <p:sp>
        <p:nvSpPr>
          <p:cNvPr id="3" name="Content Placeholder 2"/>
          <p:cNvSpPr>
            <a:spLocks noGrp="1"/>
          </p:cNvSpPr>
          <p:nvPr>
            <p:ph idx="1"/>
          </p:nvPr>
        </p:nvSpPr>
        <p:spPr/>
        <p:txBody>
          <a:bodyPr>
            <a:normAutofit lnSpcReduction="10000"/>
          </a:bodyPr>
          <a:lstStyle/>
          <a:p>
            <a:endParaRPr lang="en-US" u="sng" dirty="0" smtClean="0"/>
          </a:p>
          <a:p>
            <a:r>
              <a:rPr lang="en-US" u="sng" dirty="0" smtClean="0"/>
              <a:t>Who</a:t>
            </a:r>
            <a:r>
              <a:rPr lang="en-US" dirty="0" smtClean="0"/>
              <a:t> fought in the French and Indian War? </a:t>
            </a:r>
            <a:endParaRPr lang="en-US" u="sng" dirty="0" smtClean="0"/>
          </a:p>
          <a:p>
            <a:r>
              <a:rPr lang="en-US" u="sng" dirty="0" smtClean="0"/>
              <a:t>What</a:t>
            </a:r>
            <a:r>
              <a:rPr lang="en-US" dirty="0" smtClean="0"/>
              <a:t> was the result of the war? </a:t>
            </a:r>
            <a:endParaRPr lang="en-US" u="sng" dirty="0" smtClean="0"/>
          </a:p>
          <a:p>
            <a:r>
              <a:rPr lang="en-US" u="sng" dirty="0" smtClean="0"/>
              <a:t>When</a:t>
            </a:r>
            <a:r>
              <a:rPr lang="en-US" dirty="0" smtClean="0"/>
              <a:t> did the French and Indian War take place? </a:t>
            </a:r>
            <a:endParaRPr lang="en-US" u="sng" dirty="0" smtClean="0"/>
          </a:p>
          <a:p>
            <a:r>
              <a:rPr lang="en-US" u="sng" dirty="0" smtClean="0"/>
              <a:t>Where</a:t>
            </a:r>
            <a:r>
              <a:rPr lang="en-US" dirty="0" smtClean="0"/>
              <a:t> did the war take place? </a:t>
            </a:r>
            <a:endParaRPr lang="en-US" u="sng" dirty="0" smtClean="0"/>
          </a:p>
          <a:p>
            <a:r>
              <a:rPr lang="en-US" u="sng" dirty="0" smtClean="0"/>
              <a:t>Why</a:t>
            </a:r>
            <a:r>
              <a:rPr lang="en-US" dirty="0" smtClean="0"/>
              <a:t> did the war take place? </a:t>
            </a:r>
            <a:r>
              <a:rPr lang="en-US" u="sng" dirty="0" smtClean="0"/>
              <a:t> </a:t>
            </a:r>
          </a:p>
          <a:p>
            <a:r>
              <a:rPr lang="en-US" u="sng" dirty="0" smtClean="0"/>
              <a:t>How</a:t>
            </a:r>
            <a:r>
              <a:rPr lang="en-US" dirty="0" smtClean="0"/>
              <a:t> did the map of North America change after the war? </a:t>
            </a:r>
          </a:p>
          <a:p>
            <a:endParaRPr lang="en-US"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The Proclamation of 1763</a:t>
            </a:r>
            <a:br>
              <a:rPr lang="en-US" dirty="0" smtClean="0"/>
            </a:br>
            <a:r>
              <a:rPr lang="en-US" sz="3333" dirty="0" smtClean="0"/>
              <a:t>pages 273-277</a:t>
            </a:r>
            <a:r>
              <a:rPr lang="en-US" dirty="0" smtClean="0"/>
              <a:t> </a:t>
            </a:r>
            <a:endParaRPr lang="en-US" dirty="0"/>
          </a:p>
        </p:txBody>
      </p:sp>
      <p:sp>
        <p:nvSpPr>
          <p:cNvPr id="3" name="Content Placeholder 2"/>
          <p:cNvSpPr>
            <a:spLocks noGrp="1"/>
          </p:cNvSpPr>
          <p:nvPr>
            <p:ph idx="1"/>
          </p:nvPr>
        </p:nvSpPr>
        <p:spPr>
          <a:xfrm>
            <a:off x="0" y="1721288"/>
            <a:ext cx="4310922" cy="5136711"/>
          </a:xfrm>
        </p:spPr>
        <p:txBody>
          <a:bodyPr>
            <a:normAutofit lnSpcReduction="10000"/>
          </a:bodyPr>
          <a:lstStyle/>
          <a:p>
            <a:r>
              <a:rPr lang="en-US" dirty="0" smtClean="0"/>
              <a:t>A  </a:t>
            </a:r>
            <a:r>
              <a:rPr lang="en-US" u="sng" dirty="0" smtClean="0"/>
              <a:t>proclamation</a:t>
            </a:r>
            <a:r>
              <a:rPr lang="en-US" dirty="0" smtClean="0"/>
              <a:t> is an order from a country’s leader to its citizens. </a:t>
            </a:r>
          </a:p>
          <a:p>
            <a:r>
              <a:rPr lang="en-US" dirty="0" smtClean="0"/>
              <a:t>Wars were breaking out between Native Americans and the colonists. King George III issues a proclamation that forbade colonists from settling west of the Appalachian’s. </a:t>
            </a:r>
          </a:p>
          <a:p>
            <a:r>
              <a:rPr lang="en-US" dirty="0" smtClean="0"/>
              <a:t>Native </a:t>
            </a:r>
            <a:r>
              <a:rPr lang="en-US" dirty="0" smtClean="0"/>
              <a:t>Americans </a:t>
            </a:r>
            <a:r>
              <a:rPr lang="en-US" dirty="0" smtClean="0"/>
              <a:t>were happy, but the colonists were furious. </a:t>
            </a:r>
            <a:endParaRPr lang="en-US" dirty="0"/>
          </a:p>
        </p:txBody>
      </p:sp>
      <p:pic>
        <p:nvPicPr>
          <p:cNvPr id="4" name="Picture 3"/>
          <p:cNvPicPr>
            <a:picLocks noChangeAspect="1"/>
          </p:cNvPicPr>
          <p:nvPr/>
        </p:nvPicPr>
        <p:blipFill>
          <a:blip r:embed="rId2"/>
          <a:srcRect l="50669" b="73277"/>
          <a:stretch>
            <a:fillRect/>
          </a:stretch>
        </p:blipFill>
        <p:spPr>
          <a:xfrm>
            <a:off x="457200" y="509368"/>
            <a:ext cx="1684193" cy="908270"/>
          </a:xfrm>
          <a:prstGeom prst="rect">
            <a:avLst/>
          </a:prstGeom>
        </p:spPr>
      </p:pic>
      <p:pic>
        <p:nvPicPr>
          <p:cNvPr id="5" name="Picture 4"/>
          <p:cNvPicPr>
            <a:picLocks noChangeAspect="1"/>
          </p:cNvPicPr>
          <p:nvPr/>
        </p:nvPicPr>
        <p:blipFill>
          <a:blip r:embed="rId3"/>
          <a:stretch>
            <a:fillRect/>
          </a:stretch>
        </p:blipFill>
        <p:spPr>
          <a:xfrm>
            <a:off x="5018082" y="1749202"/>
            <a:ext cx="4125918" cy="3395287"/>
          </a:xfrm>
          <a:prstGeom prst="rect">
            <a:avLst/>
          </a:prstGeom>
        </p:spPr>
      </p:pic>
      <p:pic>
        <p:nvPicPr>
          <p:cNvPr id="6" name="Picture 5"/>
          <p:cNvPicPr>
            <a:picLocks noChangeAspect="1"/>
          </p:cNvPicPr>
          <p:nvPr/>
        </p:nvPicPr>
        <p:blipFill>
          <a:blip r:embed="rId4"/>
          <a:stretch>
            <a:fillRect/>
          </a:stretch>
        </p:blipFill>
        <p:spPr>
          <a:xfrm>
            <a:off x="7034488" y="4257662"/>
            <a:ext cx="2109511" cy="26003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Scroll</a:t>
            </a:r>
            <a:endParaRPr lang="en-US" dirty="0"/>
          </a:p>
        </p:txBody>
      </p:sp>
      <p:sp>
        <p:nvSpPr>
          <p:cNvPr id="3" name="Content Placeholder 2"/>
          <p:cNvSpPr>
            <a:spLocks noGrp="1"/>
          </p:cNvSpPr>
          <p:nvPr>
            <p:ph idx="1"/>
          </p:nvPr>
        </p:nvSpPr>
        <p:spPr>
          <a:xfrm>
            <a:off x="457200" y="1802579"/>
            <a:ext cx="8229600" cy="3962400"/>
          </a:xfrm>
        </p:spPr>
        <p:txBody>
          <a:bodyPr>
            <a:normAutofit fontScale="92500" lnSpcReduction="20000"/>
          </a:bodyPr>
          <a:lstStyle/>
          <a:p>
            <a:endParaRPr lang="en-US" smtClean="0"/>
          </a:p>
          <a:p>
            <a:r>
              <a:rPr lang="en-US" dirty="0" smtClean="0"/>
              <a:t>Why </a:t>
            </a:r>
            <a:r>
              <a:rPr lang="en-US" dirty="0" smtClean="0"/>
              <a:t>did King George III issue the Proclamation of 1763?</a:t>
            </a:r>
          </a:p>
          <a:p>
            <a:pPr>
              <a:buNone/>
            </a:pPr>
            <a:r>
              <a:rPr lang="en-US" dirty="0" smtClean="0"/>
              <a:t>(King George III issued the Proclamation of 1763 because…) </a:t>
            </a:r>
          </a:p>
          <a:p>
            <a:r>
              <a:rPr lang="en-US" dirty="0" smtClean="0"/>
              <a:t>Why did the proclamation anger the colonists? </a:t>
            </a:r>
          </a:p>
          <a:p>
            <a:pPr>
              <a:buNone/>
            </a:pPr>
            <a:r>
              <a:rPr lang="en-US" dirty="0" smtClean="0"/>
              <a:t>(The proclamation angered the colonists because…</a:t>
            </a:r>
          </a:p>
          <a:p>
            <a:r>
              <a:rPr lang="en-US" dirty="0" smtClean="0"/>
              <a:t>Can you think if a compromise that might have satisfied both the king and the colonists? </a:t>
            </a:r>
          </a:p>
          <a:p>
            <a:pPr>
              <a:buNone/>
            </a:pPr>
            <a:r>
              <a:rPr lang="en-US" dirty="0" smtClean="0"/>
              <a:t>(King George should have done…)</a:t>
            </a:r>
            <a:endParaRPr lang="en-US" dirty="0"/>
          </a:p>
        </p:txBody>
      </p:sp>
      <p:pic>
        <p:nvPicPr>
          <p:cNvPr id="5" name="Picture 4"/>
          <p:cNvPicPr>
            <a:picLocks noChangeAspect="1"/>
          </p:cNvPicPr>
          <p:nvPr/>
        </p:nvPicPr>
        <p:blipFill>
          <a:blip r:embed="rId2"/>
          <a:stretch>
            <a:fillRect/>
          </a:stretch>
        </p:blipFill>
        <p:spPr>
          <a:xfrm>
            <a:off x="5181600" y="4800600"/>
            <a:ext cx="3962400" cy="205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1"/>
            <a:ext cx="8229600" cy="1143000"/>
          </a:xfrm>
        </p:spPr>
        <p:txBody>
          <a:bodyPr>
            <a:normAutofit fontScale="90000"/>
          </a:bodyPr>
          <a:lstStyle/>
          <a:p>
            <a:r>
              <a:rPr lang="en-US" dirty="0" smtClean="0"/>
              <a:t>Unfair Taxes</a:t>
            </a:r>
            <a:br>
              <a:rPr lang="en-US" dirty="0" smtClean="0"/>
            </a:br>
            <a:r>
              <a:rPr lang="en-US" sz="3000" dirty="0" smtClean="0"/>
              <a:t>pages 280-284</a:t>
            </a:r>
            <a:br>
              <a:rPr lang="en-US" sz="3000" dirty="0" smtClean="0"/>
            </a:br>
            <a:r>
              <a:rPr lang="en-US" sz="1667" dirty="0" smtClean="0"/>
              <a:t>http://</a:t>
            </a:r>
            <a:r>
              <a:rPr lang="en-US" sz="1667" dirty="0" err="1" smtClean="0"/>
              <a:t>www.youtube.com/watch?v</a:t>
            </a:r>
            <a:r>
              <a:rPr lang="en-US" sz="1667" dirty="0" smtClean="0"/>
              <a:t>=PBBTF0Wg7dY</a:t>
            </a:r>
            <a:br>
              <a:rPr lang="en-US" sz="1667" dirty="0" smtClean="0"/>
            </a:br>
            <a:r>
              <a:rPr lang="en-US" dirty="0" smtClean="0"/>
              <a:t/>
            </a:r>
            <a:br>
              <a:rPr lang="en-US" dirty="0" smtClean="0"/>
            </a:br>
            <a:endParaRPr lang="en-US" dirty="0"/>
          </a:p>
        </p:txBody>
      </p:sp>
      <p:sp>
        <p:nvSpPr>
          <p:cNvPr id="3" name="Content Placeholder 2"/>
          <p:cNvSpPr>
            <a:spLocks noGrp="1"/>
          </p:cNvSpPr>
          <p:nvPr>
            <p:ph idx="1"/>
          </p:nvPr>
        </p:nvSpPr>
        <p:spPr>
          <a:xfrm>
            <a:off x="0" y="1600200"/>
            <a:ext cx="4661811" cy="5257800"/>
          </a:xfrm>
        </p:spPr>
        <p:txBody>
          <a:bodyPr>
            <a:normAutofit lnSpcReduction="10000"/>
          </a:bodyPr>
          <a:lstStyle/>
          <a:p>
            <a:r>
              <a:rPr lang="en-US" dirty="0" smtClean="0"/>
              <a:t>Winning the French and Indian war cost Britain a lot of money, and they needed a way to pay it back. They did so by imposing taxes on American colonists: </a:t>
            </a:r>
          </a:p>
          <a:p>
            <a:pPr lvl="1"/>
            <a:r>
              <a:rPr lang="en-US" dirty="0" smtClean="0"/>
              <a:t>Sugar Act-taxed sugar and other goods</a:t>
            </a:r>
          </a:p>
          <a:p>
            <a:pPr lvl="1"/>
            <a:r>
              <a:rPr lang="en-US" dirty="0" smtClean="0"/>
              <a:t>Stamp Act-taxed newspapers, legal documents, playing cards.</a:t>
            </a:r>
          </a:p>
          <a:p>
            <a:pPr lvl="1"/>
            <a:r>
              <a:rPr lang="en-US" dirty="0" smtClean="0"/>
              <a:t>Colonists were most angry not because of the taxes, but because they did not have any representation in Britain. </a:t>
            </a:r>
          </a:p>
          <a:p>
            <a:pPr lvl="1"/>
            <a:endParaRPr lang="en-US" dirty="0" smtClean="0"/>
          </a:p>
        </p:txBody>
      </p:sp>
      <p:pic>
        <p:nvPicPr>
          <p:cNvPr id="4" name="Picture 3"/>
          <p:cNvPicPr>
            <a:picLocks noChangeAspect="1"/>
          </p:cNvPicPr>
          <p:nvPr/>
        </p:nvPicPr>
        <p:blipFill>
          <a:blip r:embed="rId2"/>
          <a:srcRect l="23411" t="19147" r="23066"/>
          <a:stretch>
            <a:fillRect/>
          </a:stretch>
        </p:blipFill>
        <p:spPr>
          <a:xfrm>
            <a:off x="457200" y="274638"/>
            <a:ext cx="677893" cy="1325562"/>
          </a:xfrm>
          <a:prstGeom prst="rect">
            <a:avLst/>
          </a:prstGeom>
        </p:spPr>
      </p:pic>
      <p:pic>
        <p:nvPicPr>
          <p:cNvPr id="5" name="Picture 4"/>
          <p:cNvPicPr>
            <a:picLocks noChangeAspect="1"/>
          </p:cNvPicPr>
          <p:nvPr/>
        </p:nvPicPr>
        <p:blipFill>
          <a:blip r:embed="rId3"/>
          <a:stretch>
            <a:fillRect/>
          </a:stretch>
        </p:blipFill>
        <p:spPr>
          <a:xfrm>
            <a:off x="7402086" y="1600200"/>
            <a:ext cx="1741913" cy="2505747"/>
          </a:xfrm>
          <a:prstGeom prst="rect">
            <a:avLst/>
          </a:prstGeom>
        </p:spPr>
      </p:pic>
      <p:pic>
        <p:nvPicPr>
          <p:cNvPr id="6" name="Picture 5"/>
          <p:cNvPicPr>
            <a:picLocks noChangeAspect="1"/>
          </p:cNvPicPr>
          <p:nvPr/>
        </p:nvPicPr>
        <p:blipFill>
          <a:blip r:embed="rId4"/>
          <a:stretch>
            <a:fillRect/>
          </a:stretch>
        </p:blipFill>
        <p:spPr>
          <a:xfrm>
            <a:off x="4945602" y="1983642"/>
            <a:ext cx="2122305" cy="2122305"/>
          </a:xfrm>
          <a:prstGeom prst="rect">
            <a:avLst/>
          </a:prstGeom>
        </p:spPr>
      </p:pic>
      <p:pic>
        <p:nvPicPr>
          <p:cNvPr id="7" name="Picture 6"/>
          <p:cNvPicPr>
            <a:picLocks noChangeAspect="1"/>
          </p:cNvPicPr>
          <p:nvPr/>
        </p:nvPicPr>
        <p:blipFill>
          <a:blip r:embed="rId5"/>
          <a:stretch>
            <a:fillRect/>
          </a:stretch>
        </p:blipFill>
        <p:spPr>
          <a:xfrm>
            <a:off x="4945602" y="4354798"/>
            <a:ext cx="3741198" cy="25032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normAutofit fontScale="90000"/>
          </a:bodyPr>
          <a:lstStyle/>
          <a:p>
            <a:r>
              <a:rPr lang="en-US" dirty="0" smtClean="0"/>
              <a:t>Boston Massacre</a:t>
            </a:r>
            <a:br>
              <a:rPr lang="en-US" dirty="0" smtClean="0"/>
            </a:br>
            <a:r>
              <a:rPr lang="en-US" sz="3000" dirty="0" smtClean="0"/>
              <a:t>pages 284-285</a:t>
            </a:r>
            <a:br>
              <a:rPr lang="en-US" sz="3000" dirty="0" smtClean="0"/>
            </a:br>
            <a:r>
              <a:rPr lang="en-US" sz="1667" dirty="0" smtClean="0">
                <a:hlinkClick r:id="rId2"/>
              </a:rPr>
              <a:t>http://www.youtube.com/watch?v=PBBTF0Wg7dY</a:t>
            </a:r>
            <a:r>
              <a:rPr lang="en-US" dirty="0" smtClean="0"/>
              <a:t/>
            </a:r>
            <a:br>
              <a:rPr lang="en-US" dirty="0" smtClean="0"/>
            </a:br>
            <a:endParaRPr lang="en-US" dirty="0"/>
          </a:p>
        </p:txBody>
      </p:sp>
      <p:sp>
        <p:nvSpPr>
          <p:cNvPr id="3" name="Content Placeholder 2"/>
          <p:cNvSpPr>
            <a:spLocks noGrp="1"/>
          </p:cNvSpPr>
          <p:nvPr>
            <p:ph idx="1"/>
          </p:nvPr>
        </p:nvSpPr>
        <p:spPr>
          <a:xfrm>
            <a:off x="1" y="1646238"/>
            <a:ext cx="4945863" cy="5211762"/>
          </a:xfrm>
        </p:spPr>
        <p:txBody>
          <a:bodyPr>
            <a:normAutofit/>
          </a:bodyPr>
          <a:lstStyle/>
          <a:p>
            <a:r>
              <a:rPr lang="en-US" sz="2200" dirty="0" smtClean="0"/>
              <a:t>The British Parliament continued to send more troops to the colonies. </a:t>
            </a:r>
          </a:p>
          <a:p>
            <a:r>
              <a:rPr lang="en-US" sz="2200" dirty="0" smtClean="0"/>
              <a:t>The American colonists did not like having British soldiers in the colonies. They would yell and jeer at them and fights would break out often. </a:t>
            </a:r>
          </a:p>
          <a:p>
            <a:r>
              <a:rPr lang="en-US" sz="2200" dirty="0" smtClean="0"/>
              <a:t>One day fighting was very bad and the British fired at the colonists, killing 5 of them. </a:t>
            </a:r>
          </a:p>
          <a:p>
            <a:r>
              <a:rPr lang="en-US" sz="2200" dirty="0" err="1" smtClean="0"/>
              <a:t>Crispus</a:t>
            </a:r>
            <a:r>
              <a:rPr lang="en-US" sz="2200" dirty="0" smtClean="0"/>
              <a:t> Attucks was a colonist who was killed in the Boston Massacre. </a:t>
            </a:r>
          </a:p>
        </p:txBody>
      </p:sp>
      <p:pic>
        <p:nvPicPr>
          <p:cNvPr id="4" name="Picture 3"/>
          <p:cNvPicPr>
            <a:picLocks noChangeAspect="1"/>
          </p:cNvPicPr>
          <p:nvPr/>
        </p:nvPicPr>
        <p:blipFill>
          <a:blip r:embed="rId3"/>
          <a:stretch>
            <a:fillRect/>
          </a:stretch>
        </p:blipFill>
        <p:spPr>
          <a:xfrm>
            <a:off x="457200" y="503238"/>
            <a:ext cx="1701800" cy="914400"/>
          </a:xfrm>
          <a:prstGeom prst="rect">
            <a:avLst/>
          </a:prstGeom>
        </p:spPr>
      </p:pic>
      <p:pic>
        <p:nvPicPr>
          <p:cNvPr id="5" name="Picture 4"/>
          <p:cNvPicPr>
            <a:picLocks noChangeAspect="1"/>
          </p:cNvPicPr>
          <p:nvPr/>
        </p:nvPicPr>
        <p:blipFill>
          <a:blip r:embed="rId4"/>
          <a:stretch>
            <a:fillRect/>
          </a:stretch>
        </p:blipFill>
        <p:spPr>
          <a:xfrm>
            <a:off x="4945864" y="2447892"/>
            <a:ext cx="4137655" cy="37855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 Activities</a:t>
            </a:r>
            <a:endParaRPr lang="en-US" dirty="0"/>
          </a:p>
        </p:txBody>
      </p:sp>
      <p:sp>
        <p:nvSpPr>
          <p:cNvPr id="3" name="Content Placeholder 2"/>
          <p:cNvSpPr>
            <a:spLocks noGrp="1"/>
          </p:cNvSpPr>
          <p:nvPr>
            <p:ph idx="1"/>
          </p:nvPr>
        </p:nvSpPr>
        <p:spPr>
          <a:xfrm>
            <a:off x="457200" y="1794746"/>
            <a:ext cx="8229600" cy="4776785"/>
          </a:xfrm>
        </p:spPr>
        <p:txBody>
          <a:bodyPr/>
          <a:lstStyle/>
          <a:p>
            <a:r>
              <a:rPr lang="en-US" dirty="0" smtClean="0"/>
              <a:t>Time Line Flag: Put the following events of the Boston Massacre in order from what happened first to last. </a:t>
            </a:r>
          </a:p>
          <a:p>
            <a:pPr lvl="1"/>
            <a:r>
              <a:rPr lang="en-US" dirty="0" smtClean="0"/>
              <a:t>Chaotic riot, British soldiers fire shots</a:t>
            </a:r>
          </a:p>
          <a:p>
            <a:pPr lvl="1"/>
            <a:r>
              <a:rPr lang="en-US" dirty="0" smtClean="0"/>
              <a:t>King George sends 9,000 British troops to the colonies</a:t>
            </a:r>
          </a:p>
          <a:p>
            <a:pPr lvl="1"/>
            <a:r>
              <a:rPr lang="en-US" dirty="0" smtClean="0"/>
              <a:t>Five colonists killed by </a:t>
            </a:r>
            <a:r>
              <a:rPr lang="en-US" smtClean="0"/>
              <a:t>British troops</a:t>
            </a:r>
          </a:p>
          <a:p>
            <a:pPr lvl="1"/>
            <a:r>
              <a:rPr lang="en-US" dirty="0" smtClean="0"/>
              <a:t>Colonists taunt, jeer, yell, and throw things at soldiers. </a:t>
            </a:r>
          </a:p>
          <a:p>
            <a:r>
              <a:rPr lang="en-US" dirty="0" err="1" smtClean="0"/>
              <a:t>Crispus</a:t>
            </a:r>
            <a:r>
              <a:rPr lang="en-US" dirty="0" smtClean="0"/>
              <a:t> Attucks Tombstone</a:t>
            </a:r>
          </a:p>
          <a:p>
            <a:pPr lvl="1"/>
            <a:r>
              <a:rPr lang="en-US" dirty="0" smtClean="0"/>
              <a:t>Create a tombstone for </a:t>
            </a:r>
            <a:r>
              <a:rPr lang="en-US" dirty="0" err="1" smtClean="0"/>
              <a:t>Crispus</a:t>
            </a:r>
            <a:r>
              <a:rPr lang="en-US" dirty="0" smtClean="0"/>
              <a:t> Attucks using information you have learned. Be creative and add color! Include: </a:t>
            </a:r>
          </a:p>
          <a:p>
            <a:pPr lvl="2">
              <a:buNone/>
            </a:pPr>
            <a:r>
              <a:rPr lang="en-US" dirty="0" smtClean="0"/>
              <a:t>*Name	*Fact about his life	*Fact about his death</a:t>
            </a:r>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7522"/>
          </a:xfrm>
        </p:spPr>
        <p:txBody>
          <a:bodyPr>
            <a:normAutofit fontScale="90000"/>
          </a:bodyPr>
          <a:lstStyle/>
          <a:p>
            <a:r>
              <a:rPr lang="en-US" sz="3000" dirty="0" smtClean="0"/>
              <a:t/>
            </a:r>
            <a:br>
              <a:rPr lang="en-US" sz="3000" dirty="0" smtClean="0"/>
            </a:br>
            <a:r>
              <a:rPr lang="en-US" sz="3000" dirty="0" smtClean="0"/>
              <a:t>5- The Tea Act</a:t>
            </a:r>
            <a:br>
              <a:rPr lang="en-US" sz="3000" dirty="0" smtClean="0"/>
            </a:br>
            <a:r>
              <a:rPr lang="en-US" sz="3000" dirty="0" smtClean="0"/>
              <a:t>6- The Boston Tea Party</a:t>
            </a:r>
            <a:br>
              <a:rPr lang="en-US" sz="3000" dirty="0" smtClean="0"/>
            </a:br>
            <a:r>
              <a:rPr lang="en-US" sz="3000" dirty="0" smtClean="0"/>
              <a:t>7- The Intolerable Acts</a:t>
            </a:r>
            <a:br>
              <a:rPr lang="en-US" sz="3000" dirty="0" smtClean="0"/>
            </a:br>
            <a:r>
              <a:rPr lang="en-US" sz="2222" dirty="0" smtClean="0"/>
              <a:t>pages 288-289</a:t>
            </a:r>
            <a:r>
              <a:rPr lang="en-US" sz="3000" dirty="0" smtClean="0"/>
              <a:t> </a:t>
            </a:r>
            <a:br>
              <a:rPr lang="en-US" sz="3000" dirty="0" smtClean="0"/>
            </a:br>
            <a:r>
              <a:rPr lang="en-US" sz="1667" dirty="0" smtClean="0">
                <a:hlinkClick r:id="rId3"/>
              </a:rPr>
              <a:t>http://www.youtube.com/watch?v=PBBTF0Wg7dY</a:t>
            </a:r>
            <a:r>
              <a:rPr lang="en-US" sz="3200" dirty="0" smtClean="0"/>
              <a:t/>
            </a:r>
            <a:br>
              <a:rPr lang="en-US" sz="3200" dirty="0" smtClean="0"/>
            </a:br>
            <a:endParaRPr lang="en-US" sz="3000" dirty="0"/>
          </a:p>
        </p:txBody>
      </p:sp>
      <p:sp>
        <p:nvSpPr>
          <p:cNvPr id="3" name="Content Placeholder 2"/>
          <p:cNvSpPr>
            <a:spLocks noGrp="1"/>
          </p:cNvSpPr>
          <p:nvPr>
            <p:ph idx="1"/>
          </p:nvPr>
        </p:nvSpPr>
        <p:spPr>
          <a:xfrm>
            <a:off x="0" y="2055520"/>
            <a:ext cx="4394467" cy="4802480"/>
          </a:xfrm>
        </p:spPr>
        <p:txBody>
          <a:bodyPr>
            <a:normAutofit lnSpcReduction="10000"/>
          </a:bodyPr>
          <a:lstStyle/>
          <a:p>
            <a:r>
              <a:rPr lang="en-US" dirty="0" smtClean="0"/>
              <a:t>The British Parliament gave a monopoly on tea to the East India Company. </a:t>
            </a:r>
          </a:p>
          <a:p>
            <a:r>
              <a:rPr lang="en-US" dirty="0" smtClean="0"/>
              <a:t>Colonists boycotted tea. </a:t>
            </a:r>
          </a:p>
          <a:p>
            <a:r>
              <a:rPr lang="en-US" dirty="0" smtClean="0"/>
              <a:t>Sons of Liberty snuck on board and dumped the tea into the harbor. </a:t>
            </a:r>
          </a:p>
          <a:p>
            <a:r>
              <a:rPr lang="en-US" dirty="0" smtClean="0"/>
              <a:t>To punish the colonists, parliament passed many unfair laws that the colonists called </a:t>
            </a:r>
            <a:r>
              <a:rPr lang="en-US" u="sng" dirty="0" smtClean="0"/>
              <a:t>intolerable. </a:t>
            </a:r>
            <a:endParaRPr lang="en-US" dirty="0"/>
          </a:p>
        </p:txBody>
      </p:sp>
      <p:pic>
        <p:nvPicPr>
          <p:cNvPr id="4" name="Picture 3"/>
          <p:cNvPicPr>
            <a:picLocks noChangeAspect="1"/>
          </p:cNvPicPr>
          <p:nvPr/>
        </p:nvPicPr>
        <p:blipFill>
          <a:blip r:embed="rId4"/>
          <a:stretch>
            <a:fillRect/>
          </a:stretch>
        </p:blipFill>
        <p:spPr>
          <a:xfrm>
            <a:off x="0" y="0"/>
            <a:ext cx="1174972" cy="622735"/>
          </a:xfrm>
          <a:prstGeom prst="rect">
            <a:avLst/>
          </a:prstGeom>
        </p:spPr>
      </p:pic>
      <p:pic>
        <p:nvPicPr>
          <p:cNvPr id="5" name="Picture 4"/>
          <p:cNvPicPr>
            <a:picLocks noChangeAspect="1"/>
          </p:cNvPicPr>
          <p:nvPr/>
        </p:nvPicPr>
        <p:blipFill>
          <a:blip r:embed="rId5"/>
          <a:stretch>
            <a:fillRect/>
          </a:stretch>
        </p:blipFill>
        <p:spPr>
          <a:xfrm>
            <a:off x="0" y="622735"/>
            <a:ext cx="536751" cy="1073502"/>
          </a:xfrm>
          <a:prstGeom prst="rect">
            <a:avLst/>
          </a:prstGeom>
        </p:spPr>
      </p:pic>
      <p:pic>
        <p:nvPicPr>
          <p:cNvPr id="6" name="Picture 5"/>
          <p:cNvPicPr>
            <a:picLocks noChangeAspect="1"/>
          </p:cNvPicPr>
          <p:nvPr/>
        </p:nvPicPr>
        <p:blipFill>
          <a:blip r:embed="rId6"/>
          <a:srcRect l="32791" t="24138" r="42969" b="26868"/>
          <a:stretch>
            <a:fillRect/>
          </a:stretch>
        </p:blipFill>
        <p:spPr>
          <a:xfrm>
            <a:off x="536751" y="622735"/>
            <a:ext cx="638221" cy="1163890"/>
          </a:xfrm>
          <a:prstGeom prst="rect">
            <a:avLst/>
          </a:prstGeom>
        </p:spPr>
      </p:pic>
      <p:pic>
        <p:nvPicPr>
          <p:cNvPr id="7" name="Picture 6"/>
          <p:cNvPicPr>
            <a:picLocks noChangeAspect="1"/>
          </p:cNvPicPr>
          <p:nvPr/>
        </p:nvPicPr>
        <p:blipFill>
          <a:blip r:embed="rId7"/>
          <a:stretch>
            <a:fillRect/>
          </a:stretch>
        </p:blipFill>
        <p:spPr>
          <a:xfrm>
            <a:off x="4394467" y="4372895"/>
            <a:ext cx="4367315" cy="2485105"/>
          </a:xfrm>
          <a:prstGeom prst="rect">
            <a:avLst/>
          </a:prstGeom>
        </p:spPr>
      </p:pic>
      <p:pic>
        <p:nvPicPr>
          <p:cNvPr id="8" name="Picture 7"/>
          <p:cNvPicPr>
            <a:picLocks noChangeAspect="1"/>
          </p:cNvPicPr>
          <p:nvPr/>
        </p:nvPicPr>
        <p:blipFill>
          <a:blip r:embed="rId8"/>
          <a:stretch>
            <a:fillRect/>
          </a:stretch>
        </p:blipFill>
        <p:spPr>
          <a:xfrm>
            <a:off x="5265638" y="2055520"/>
            <a:ext cx="3421162" cy="222132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11204</TotalTime>
  <Words>1256</Words>
  <Application>Microsoft Macintosh PowerPoint</Application>
  <PresentationFormat>On-screen Show (4:3)</PresentationFormat>
  <Paragraphs>109</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Wingdings</vt:lpstr>
      <vt:lpstr>Focus</vt:lpstr>
      <vt:lpstr>American Revolution</vt:lpstr>
      <vt:lpstr>French and Indian War pages 268-272</vt:lpstr>
      <vt:lpstr>CLIP UP QUESTIONS!!!</vt:lpstr>
      <vt:lpstr>The Proclamation of 1763 pages 273-277 </vt:lpstr>
      <vt:lpstr>Create a Scroll</vt:lpstr>
      <vt:lpstr>Unfair Taxes pages 280-284 http://www.youtube.com/watch?v=PBBTF0Wg7dY  </vt:lpstr>
      <vt:lpstr>Boston Massacre pages 284-285 http://www.youtube.com/watch?v=PBBTF0Wg7dY </vt:lpstr>
      <vt:lpstr>Boston Massacre Activities</vt:lpstr>
      <vt:lpstr> 5- The Tea Act 6- The Boston Tea Party 7- The Intolerable Acts pages 288-289  http://www.youtube.com/watch?v=PBBTF0Wg7dY </vt:lpstr>
      <vt:lpstr>The First Continental Congress page 290</vt:lpstr>
      <vt:lpstr> Paul Revere’s Ride to Lexington  and Concord http://www.youtube.com/watch?v=rZMmPWTwTHc                      pages 291-292</vt:lpstr>
      <vt:lpstr>The Second Continental Congress page 293-294</vt:lpstr>
      <vt:lpstr>The Battle of Bunker Hill page 294-296</vt:lpstr>
      <vt:lpstr>The Declaration of  Independence pages 302-307 http://www.youtube.com/watch?v=rZMmPWTwTHc </vt:lpstr>
      <vt:lpstr>Patriots and Loyalists Chapter 9-2</vt:lpstr>
      <vt:lpstr>Native Americans and Colonists of the West Chapter 9-2</vt:lpstr>
      <vt:lpstr>Continental Army Struggles</vt:lpstr>
      <vt:lpstr>Hard Winter in Valley Forge Chapter 9-3</vt:lpstr>
      <vt:lpstr>France Helps the Colonists</vt:lpstr>
      <vt:lpstr>Victory at Yorktown  pages 324-326</vt:lpstr>
      <vt:lpstr>The Treaty of Paris 326-227</vt:lpstr>
    </vt:vector>
  </TitlesOfParts>
  <Company>South Vermillion Schools</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Parrett, Brittany</dc:creator>
  <cp:lastModifiedBy>Microsoft Office User</cp:lastModifiedBy>
  <cp:revision>16</cp:revision>
  <dcterms:created xsi:type="dcterms:W3CDTF">2016-02-26T18:44:56Z</dcterms:created>
  <dcterms:modified xsi:type="dcterms:W3CDTF">2016-12-29T19:44:21Z</dcterms:modified>
</cp:coreProperties>
</file>